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45" r:id="rId27"/>
    <p:sldId id="334" r:id="rId28"/>
    <p:sldId id="364" r:id="rId29"/>
    <p:sldId id="365" r:id="rId30"/>
    <p:sldId id="284" r:id="rId31"/>
    <p:sldId id="286" r:id="rId32"/>
    <p:sldId id="285" r:id="rId33"/>
    <p:sldId id="366" r:id="rId34"/>
    <p:sldId id="367" r:id="rId35"/>
    <p:sldId id="287" r:id="rId36"/>
    <p:sldId id="289" r:id="rId37"/>
    <p:sldId id="362" r:id="rId38"/>
    <p:sldId id="290" r:id="rId39"/>
    <p:sldId id="291" r:id="rId40"/>
    <p:sldId id="292" r:id="rId41"/>
    <p:sldId id="293" r:id="rId42"/>
    <p:sldId id="294" r:id="rId43"/>
    <p:sldId id="295" r:id="rId44"/>
    <p:sldId id="351" r:id="rId45"/>
    <p:sldId id="352" r:id="rId46"/>
    <p:sldId id="353" r:id="rId47"/>
    <p:sldId id="354" r:id="rId48"/>
    <p:sldId id="355" r:id="rId49"/>
    <p:sldId id="356" r:id="rId50"/>
    <p:sldId id="296" r:id="rId51"/>
    <p:sldId id="298" r:id="rId52"/>
    <p:sldId id="314" r:id="rId53"/>
    <p:sldId id="359" r:id="rId54"/>
    <p:sldId id="316" r:id="rId55"/>
    <p:sldId id="317" r:id="rId56"/>
    <p:sldId id="360" r:id="rId57"/>
    <p:sldId id="318" r:id="rId58"/>
    <p:sldId id="319" r:id="rId59"/>
    <p:sldId id="321" r:id="rId60"/>
    <p:sldId id="259" r:id="rId61"/>
    <p:sldId id="340" r:id="rId62"/>
    <p:sldId id="341" r:id="rId63"/>
    <p:sldId id="342" r:id="rId64"/>
    <p:sldId id="343" r:id="rId65"/>
    <p:sldId id="344" r:id="rId66"/>
    <p:sldId id="346" r:id="rId67"/>
    <p:sldId id="347" r:id="rId68"/>
    <p:sldId id="348" r:id="rId69"/>
    <p:sldId id="349" r:id="rId70"/>
    <p:sldId id="350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/>
    <p:restoredTop sz="81402" autoAdjust="0"/>
  </p:normalViewPr>
  <p:slideViewPr>
    <p:cSldViewPr snapToGrid="0" snapToObjects="1">
      <p:cViewPr>
        <p:scale>
          <a:sx n="100" d="100"/>
          <a:sy n="100" d="100"/>
        </p:scale>
        <p:origin x="1176" y="-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commentAuthors" Target="commentAuthors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332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4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8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579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937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079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9657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46306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236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27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20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419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896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9657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83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05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2018. 11. 26.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ygit.skcc.com/scm/cna/awesome-media-frontend-solution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mygit.skcc.com/scm/cna/awesome-media-backend-solution.git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V.1.0.0</a:t>
            </a:r>
            <a:endParaRPr lang="ko-KR" altLang="en-US" dirty="0"/>
          </a:p>
        </p:txBody>
      </p:sp>
      <p:sp>
        <p:nvSpPr>
          <p:cNvPr id="110" name="텍스트 개체 틀 109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2018.03.08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tag awesome-media-backend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docker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push </a:t>
            </a:r>
            <a:r>
              <a:rPr lang="en-US" altLang="ko-KR" sz="1400" dirty="0" err="1" smtClean="0">
                <a:solidFill>
                  <a:schemeClr val="accent5">
                    <a:lumMod val="50000"/>
                  </a:schemeClr>
                </a:solidFill>
              </a:rPr>
              <a:t>dtlabs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</a:rPr>
              <a:t>/awesome-media-backend:1.0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ZCP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Knbernetes</a:t>
            </a:r>
            <a:r>
              <a:rPr lang="ko-KR" altLang="en-US" dirty="0" smtClean="0"/>
              <a:t> 오픈소스를 기반으로 만든 컨테이너 오케스트레이션 플랫폼입니다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애플리케이션을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환경에 배포하기 전에</a:t>
            </a:r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78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ZCP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Dashboard URL : https://</a:t>
            </a:r>
            <a:r>
              <a:rPr lang="en-US" altLang="ko-KR" sz="1400" dirty="0" err="1" smtClean="0"/>
              <a:t>pou</a:t>
            </a:r>
            <a:r>
              <a:rPr lang="en-US" altLang="ko-KR" sz="1400" dirty="0" smtClean="0"/>
              <a:t>-dev-</a:t>
            </a:r>
            <a:r>
              <a:rPr lang="en-US" altLang="ko-KR" sz="1400" dirty="0" err="1" smtClean="0"/>
              <a:t>console.cloudzcp.io</a:t>
            </a:r>
            <a:endParaRPr lang="en-US" altLang="ko-KR" sz="1400" dirty="0" smtClean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계정확인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표 참조</a:t>
            </a:r>
            <a:r>
              <a:rPr lang="en-US" altLang="ko-KR" sz="1400" dirty="0" smtClean="0"/>
              <a:t>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Mac</a:t>
            </a:r>
            <a:r>
              <a:rPr lang="en-US" altLang="ko-KR" sz="1400" dirty="0"/>
              <a:t>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\...\.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709430" y="1718774"/>
          <a:ext cx="5956665" cy="4393440"/>
        </p:xfrm>
        <a:graphic>
          <a:graphicData uri="http://schemas.openxmlformats.org/drawingml/2006/table">
            <a:tbl>
              <a:tblPr/>
              <a:tblGrid>
                <a:gridCol w="1985555"/>
                <a:gridCol w="1985555"/>
                <a:gridCol w="1985555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>
                          <a:effectLst/>
                        </a:rPr>
                        <a:t>Namespace</a:t>
                      </a:r>
                      <a:endParaRPr 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사용자</a:t>
                      </a:r>
                      <a:r>
                        <a:rPr lang="en-US" altLang="ko-KR" sz="1100" b="1">
                          <a:effectLst/>
                        </a:rPr>
                        <a:t>ID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100" b="1">
                          <a:effectLst/>
                        </a:rPr>
                        <a:t>패스워드</a:t>
                      </a:r>
                      <a:endParaRPr lang="ko-KR" altLang="en-US" sz="110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Edu011234!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edu02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Edu021234!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edu03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Edu031234!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edu06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Edu061234!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edu07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Edu071234!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edu08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Edu081234!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edu09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Edu091234!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edu10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i-FI" sz="1100">
                          <a:effectLst/>
                        </a:rPr>
                        <a:t>Edu101234!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Edu111234!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edu12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>
                          <a:effectLst/>
                        </a:rPr>
                        <a:t>Edu121234!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>
                          <a:effectLst/>
                        </a:rPr>
                        <a:t>edu13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>
                          <a:effectLst/>
                        </a:rPr>
                        <a:t>Edu131234!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>
                          <a:effectLst/>
                        </a:rPr>
                        <a:t>edu14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Edu141234!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>
                          <a:effectLst/>
                        </a:rPr>
                        <a:t>edu15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>
                          <a:effectLst/>
                        </a:rPr>
                        <a:t>Edu151234!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22131"/>
              </p:ext>
            </p:extLst>
          </p:nvPr>
        </p:nvGraphicFramePr>
        <p:xfrm>
          <a:off x="634658" y="4760764"/>
          <a:ext cx="4864101" cy="1372950"/>
        </p:xfrm>
        <a:graphic>
          <a:graphicData uri="http://schemas.openxmlformats.org/drawingml/2006/table">
            <a:tbl>
              <a:tblPr/>
              <a:tblGrid>
                <a:gridCol w="1621367"/>
                <a:gridCol w="1621367"/>
                <a:gridCol w="1621367"/>
              </a:tblGrid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</a:t>
                      </a:r>
                      <a:endParaRPr lang="cs-CZ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</a:t>
                      </a:r>
                      <a:endParaRPr lang="cs-CZ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Edu161234</a:t>
                      </a:r>
                      <a:r>
                        <a:rPr lang="cs-CZ" sz="1100" dirty="0">
                          <a:effectLst/>
                        </a:rPr>
                        <a:t>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edu17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edu17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cs-CZ" sz="1100" dirty="0" smtClean="0">
                          <a:effectLst/>
                        </a:rPr>
                        <a:t>Edu171234</a:t>
                      </a:r>
                      <a:r>
                        <a:rPr lang="cs-CZ" sz="1100" dirty="0">
                          <a:effectLst/>
                        </a:rPr>
                        <a:t>!</a:t>
                      </a: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edu18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100" dirty="0" smtClean="0">
                          <a:effectLst/>
                        </a:rPr>
                        <a:t>edu18</a:t>
                      </a:r>
                      <a:endParaRPr lang="is-IS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smtClean="0">
                          <a:effectLst/>
                        </a:rPr>
                        <a:t>Edu1</a:t>
                      </a:r>
                      <a:r>
                        <a:rPr lang="en-US" sz="1100" dirty="0" smtClean="0">
                          <a:effectLst/>
                        </a:rPr>
                        <a:t>8</a:t>
                      </a:r>
                      <a:r>
                        <a:rPr lang="en-US" altLang="ko-KR" sz="1100" dirty="0" smtClean="0">
                          <a:effectLst/>
                        </a:rPr>
                        <a:t>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edu19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edu19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smtClean="0">
                          <a:effectLst/>
                        </a:rPr>
                        <a:t>Edu1</a:t>
                      </a:r>
                      <a:r>
                        <a:rPr lang="en-US" sz="1100" smtClean="0">
                          <a:effectLst/>
                        </a:rPr>
                        <a:t>9</a:t>
                      </a:r>
                      <a:r>
                        <a:rPr lang="en-US" altLang="ko-KR" sz="1100" smtClean="0">
                          <a:effectLst/>
                        </a:rPr>
                        <a:t>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56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edu20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100" dirty="0" smtClean="0">
                          <a:effectLst/>
                        </a:rPr>
                        <a:t>edu20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mr-IN" sz="1100" dirty="0" err="1" smtClean="0">
                          <a:effectLst/>
                        </a:rPr>
                        <a:t>Edu</a:t>
                      </a:r>
                      <a:r>
                        <a:rPr lang="en-US" sz="1100" dirty="0" smtClean="0">
                          <a:effectLst/>
                        </a:rPr>
                        <a:t>201234!</a:t>
                      </a:r>
                      <a:endParaRPr lang="mr-IN" sz="1100" dirty="0">
                        <a:effectLst/>
                      </a:endParaRPr>
                    </a:p>
                  </a:txBody>
                  <a:tcPr marL="76393" marR="76393" marT="53475" marB="5347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96900" y="18684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7683" y="15394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altLang="ko-KR" sz="1600" dirty="0" smtClean="0"/>
              <a:t>ZCP</a:t>
            </a: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확인</a:t>
            </a: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  <a:p>
            <a:pPr marL="342900" indent="-342900">
              <a:buFont typeface="Wingdings" charset="2"/>
              <a:buChar char="ü"/>
            </a:pPr>
            <a:endParaRPr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31726" y="1897402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</p:spTree>
    <p:extLst>
      <p:ext uri="{BB962C8B-B14F-4D97-AF65-F5344CB8AC3E}">
        <p14:creationId xmlns:p14="http://schemas.microsoft.com/office/powerpoint/2010/main" val="5438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b="1" dirty="0" smtClean="0">
                <a:solidFill>
                  <a:srgbClr val="FF0000"/>
                </a:solidFill>
              </a:rPr>
              <a:t>/awesome-media-backend:1.0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ClusterIP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클러스터 내부에서만 애플리케이션을 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8783" y="2305075"/>
            <a:ext cx="8223250" cy="3551405"/>
            <a:chOff x="1798783" y="2305075"/>
            <a:chExt cx="8223250" cy="3551405"/>
          </a:xfrm>
        </p:grpSpPr>
        <p:sp>
          <p:nvSpPr>
            <p:cNvPr id="28" name="타원 27"/>
            <p:cNvSpPr/>
            <p:nvPr/>
          </p:nvSpPr>
          <p:spPr>
            <a:xfrm>
              <a:off x="7190877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3981363" y="357775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221259" y="2581482"/>
              <a:ext cx="7073900" cy="240698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9878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2" name="타원 31"/>
            <p:cNvSpPr/>
            <p:nvPr/>
          </p:nvSpPr>
          <p:spPr>
            <a:xfrm>
              <a:off x="2496703" y="3592371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1822" y="256480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66033" y="230507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36082" y="521014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56027" y="519028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00256" y="4421645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17729" y="4402007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57132" y="4468739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56027" y="241022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 flipH="1">
              <a:off x="3340100" y="2933445"/>
              <a:ext cx="49810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H="1">
              <a:off x="5111663" y="2933445"/>
              <a:ext cx="3209515" cy="914655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H="1">
              <a:off x="7886700" y="2933445"/>
              <a:ext cx="434478" cy="644306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7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Type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NodePort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애플리케이션을 외부로 노출하는 경우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862283" y="1492904"/>
            <a:ext cx="8223250" cy="5046956"/>
            <a:chOff x="1862283" y="1492904"/>
            <a:chExt cx="8223250" cy="5046956"/>
          </a:xfrm>
        </p:grpSpPr>
        <p:sp>
          <p:nvSpPr>
            <p:cNvPr id="31" name="타원 30"/>
            <p:cNvSpPr/>
            <p:nvPr/>
          </p:nvSpPr>
          <p:spPr>
            <a:xfrm>
              <a:off x="7013866" y="4356884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30" name="타원 29"/>
            <p:cNvSpPr/>
            <p:nvPr/>
          </p:nvSpPr>
          <p:spPr>
            <a:xfrm>
              <a:off x="3975593" y="439706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84759" y="3956004"/>
              <a:ext cx="7073900" cy="1811522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6228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90933" y="4411687"/>
              <a:ext cx="1130300" cy="1096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Pod</a:t>
              </a:r>
              <a:r>
                <a:rPr kumimoji="1"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kumimoji="1"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16438" y="3945710"/>
              <a:ext cx="1511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Service</a:t>
              </a:r>
              <a:r>
                <a:rPr kumimoji="1" lang="ko-KR" altLang="en-US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kumimoji="1" lang="en-US" altLang="ko-KR" dirty="0" smtClean="0">
                  <a:solidFill>
                    <a:schemeClr val="accent2">
                      <a:lumMod val="75000"/>
                    </a:schemeClr>
                  </a:solidFill>
                </a:rPr>
                <a:t>A</a:t>
              </a:r>
              <a:endParaRPr kumimoji="1" lang="ko-KR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529533" y="2988455"/>
              <a:ext cx="3556000" cy="28956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/>
                <a:t> </a:t>
              </a:r>
              <a:endParaRPr kumimoji="1"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99582" y="5893529"/>
              <a:ext cx="2106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1</a:t>
              </a:r>
            </a:p>
            <a:p>
              <a:endParaRPr kumimoji="1"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19527" y="5873665"/>
              <a:ext cx="210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Worker 2</a:t>
              </a:r>
              <a:endParaRPr kumimoji="1"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94486" y="5240961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/>
                <a:t>10.10.10.1:8090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11959" y="5221323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10.10.10.2:8090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80121" y="5247872"/>
              <a:ext cx="13443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dirty="0" smtClean="0"/>
                <a:t>10.10.10.3:8090</a:t>
              </a:r>
              <a:endParaRPr kumimoji="1" lang="ko-KR" altLang="en-US" sz="1100" dirty="0"/>
            </a:p>
            <a:p>
              <a:endParaRPr kumimoji="1"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830643" y="3791135"/>
              <a:ext cx="1344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10.10.9.1:8090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85903" y="1645205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169.56.166.252:31837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5318" y="1632848"/>
              <a:ext cx="24378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169.56.166.248:31837</a:t>
              </a:r>
              <a:endParaRPr kumimoji="1" lang="ko-KR" altLang="en-US" sz="1400" dirty="0"/>
            </a:p>
            <a:p>
              <a:endParaRPr kumimoji="1" lang="ko-KR" altLang="en-US" sz="1400" dirty="0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615649" y="1492904"/>
              <a:ext cx="574329" cy="740567"/>
              <a:chOff x="10991851" y="1117601"/>
              <a:chExt cx="307975" cy="439738"/>
            </a:xfrm>
          </p:grpSpPr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11055351" y="1117601"/>
                <a:ext cx="180975" cy="180975"/>
              </a:xfrm>
              <a:prstGeom prst="ellipse">
                <a:avLst/>
              </a:pr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  <p:sp>
            <p:nvSpPr>
              <p:cNvPr id="34" name="Freeform 30"/>
              <p:cNvSpPr>
                <a:spLocks/>
              </p:cNvSpPr>
              <p:nvPr/>
            </p:nvSpPr>
            <p:spPr bwMode="auto">
              <a:xfrm>
                <a:off x="10991851" y="1320801"/>
                <a:ext cx="307975" cy="236538"/>
              </a:xfrm>
              <a:custGeom>
                <a:avLst/>
                <a:gdLst>
                  <a:gd name="T0" fmla="*/ 51 w 82"/>
                  <a:gd name="T1" fmla="*/ 0 h 63"/>
                  <a:gd name="T2" fmla="*/ 31 w 82"/>
                  <a:gd name="T3" fmla="*/ 0 h 63"/>
                  <a:gd name="T4" fmla="*/ 0 w 82"/>
                  <a:gd name="T5" fmla="*/ 31 h 63"/>
                  <a:gd name="T6" fmla="*/ 0 w 82"/>
                  <a:gd name="T7" fmla="*/ 56 h 63"/>
                  <a:gd name="T8" fmla="*/ 0 w 82"/>
                  <a:gd name="T9" fmla="*/ 56 h 63"/>
                  <a:gd name="T10" fmla="*/ 2 w 82"/>
                  <a:gd name="T11" fmla="*/ 57 h 63"/>
                  <a:gd name="T12" fmla="*/ 44 w 82"/>
                  <a:gd name="T13" fmla="*/ 63 h 63"/>
                  <a:gd name="T14" fmla="*/ 80 w 82"/>
                  <a:gd name="T15" fmla="*/ 57 h 63"/>
                  <a:gd name="T16" fmla="*/ 82 w 82"/>
                  <a:gd name="T17" fmla="*/ 56 h 63"/>
                  <a:gd name="T18" fmla="*/ 82 w 82"/>
                  <a:gd name="T19" fmla="*/ 56 h 63"/>
                  <a:gd name="T20" fmla="*/ 82 w 82"/>
                  <a:gd name="T21" fmla="*/ 31 h 63"/>
                  <a:gd name="T22" fmla="*/ 51 w 82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63">
                    <a:moveTo>
                      <a:pt x="51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8" y="62"/>
                      <a:pt x="32" y="63"/>
                      <a:pt x="44" y="63"/>
                    </a:cubicBezTo>
                    <a:cubicBezTo>
                      <a:pt x="66" y="63"/>
                      <a:pt x="79" y="57"/>
                      <a:pt x="80" y="57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56"/>
                      <a:pt x="82" y="56"/>
                      <a:pt x="82" y="56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82" y="14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Noto Sans" charset="0"/>
                  <a:ea typeface="Noto Sans" charset="0"/>
                  <a:cs typeface="Noto Sans" charset="0"/>
                </a:endParaRPr>
              </a:p>
            </p:txBody>
          </p:sp>
        </p:grpSp>
        <p:cxnSp>
          <p:nvCxnSpPr>
            <p:cNvPr id="3" name="꺾인 연결선[E] 2"/>
            <p:cNvCxnSpPr>
              <a:endCxn id="36" idx="0"/>
            </p:cNvCxnSpPr>
            <p:nvPr/>
          </p:nvCxnSpPr>
          <p:spPr>
            <a:xfrm rot="10800000" flipV="1">
              <a:off x="3652983" y="1980525"/>
              <a:ext cx="1821492" cy="881429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[E] 34"/>
            <p:cNvCxnSpPr>
              <a:endCxn id="40" idx="0"/>
            </p:cNvCxnSpPr>
            <p:nvPr/>
          </p:nvCxnSpPr>
          <p:spPr>
            <a:xfrm>
              <a:off x="6276793" y="1950257"/>
              <a:ext cx="1975226" cy="898530"/>
            </a:xfrm>
            <a:prstGeom prst="bentConnector2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3303733" y="2861955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902769" y="2848787"/>
              <a:ext cx="698500" cy="291369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/>
                <a:t>31837</a:t>
              </a:r>
              <a:endParaRPr kumimoji="1" lang="ko-KR" altLang="en-US" sz="1400" dirty="0"/>
            </a:p>
          </p:txBody>
        </p:sp>
        <p:cxnSp>
          <p:nvCxnSpPr>
            <p:cNvPr id="42" name="직선 화살표 연결선 41"/>
            <p:cNvCxnSpPr>
              <a:stCxn id="36" idx="2"/>
            </p:cNvCxnSpPr>
            <p:nvPr/>
          </p:nvCxnSpPr>
          <p:spPr>
            <a:xfrm>
              <a:off x="3652983" y="3153324"/>
              <a:ext cx="4724426" cy="69387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0" idx="2"/>
            </p:cNvCxnSpPr>
            <p:nvPr/>
          </p:nvCxnSpPr>
          <p:spPr>
            <a:xfrm>
              <a:off x="8252019" y="3140156"/>
              <a:ext cx="125390" cy="689025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839887" y="612173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/>
                <a:t>169.56.166.252</a:t>
              </a:r>
              <a:endParaRPr kumimoji="1" lang="ko-KR" alt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23860" y="6089108"/>
              <a:ext cx="158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/>
                <a:t>169.56.166.248</a:t>
              </a:r>
              <a:endParaRPr kumimoji="1"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9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ZCP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http</a:t>
            </a:r>
            <a:r>
              <a:rPr kumimoji="1" lang="en-US" altLang="ko-KR" sz="1600" dirty="0">
                <a:solidFill>
                  <a:srgbClr val="FF0000"/>
                </a:solidFill>
              </a:rPr>
              <a:t>://169.56.166.252</a:t>
            </a:r>
            <a:endParaRPr kumimoji="1" lang="en-US" altLang="ko-KR" sz="16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url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smtClean="0">
                <a:solidFill>
                  <a:srgbClr val="FF0000"/>
                </a:solidFill>
              </a:rPr>
              <a:t>http</a:t>
            </a:r>
            <a:r>
              <a:rPr lang="en-US" altLang="ko-KR" sz="1400" dirty="0">
                <a:solidFill>
                  <a:srgbClr val="FF0000"/>
                </a:solidFill>
              </a:rPr>
              <a:t>://169.56.166.252</a:t>
            </a:r>
            <a:r>
              <a:rPr lang="de-DE" altLang="ko-KR" sz="1400" dirty="0" smtClean="0">
                <a:solidFill>
                  <a:srgbClr val="FF0000"/>
                </a:solidFill>
              </a:rPr>
              <a:t>:30580</a:t>
            </a:r>
            <a:endParaRPr lang="en-US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</a:t>
            </a:r>
            <a:r>
              <a:rPr lang="en-US" altLang="ko-KR" sz="1400" dirty="0" smtClean="0"/>
              <a:t>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r>
              <a:rPr lang="en-US" altLang="ko-KR" sz="1400" dirty="0"/>
              <a:t>--record</a:t>
            </a:r>
            <a:endParaRPr lang="en-US" altLang="ko-KR" sz="14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2"/>
              </a:rPr>
              <a:t>https://mygit.skcc.com/scm/cna/awesome-media-backend-solution.git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>
                <a:hlinkClick r:id="rId3"/>
              </a:rPr>
              <a:t>https://mygit.skcc.com/scm/cna/awesome-media-frontend-solution.git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ZCP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dirty="0" smtClean="0">
                <a:solidFill>
                  <a:srgbClr val="FF0000"/>
                </a:solidFill>
              </a:rPr>
              <a:t>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ZCP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246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10" name="텍스트 개체 틀 10"/>
          <p:cNvSpPr txBox="1">
            <a:spLocks/>
          </p:cNvSpPr>
          <p:nvPr/>
        </p:nvSpPr>
        <p:spPr>
          <a:xfrm>
            <a:off x="456661" y="1372371"/>
            <a:ext cx="11260555" cy="54088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</a:t>
            </a:r>
            <a:r>
              <a:rPr lang="en-US" altLang="ko-KR" dirty="0" err="1" smtClean="0"/>
              <a:t>dtlabs</a:t>
            </a:r>
            <a:r>
              <a:rPr lang="en-US" altLang="ko-KR" dirty="0" smtClean="0"/>
              <a:t>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de-DE" altLang="ko-KR" dirty="0" smtClean="0">
                <a:solidFill>
                  <a:srgbClr val="FF0000"/>
                </a:solidFill>
              </a:rPr>
              <a:t>        </a:t>
            </a:r>
            <a:r>
              <a:rPr lang="de-DE" altLang="ko-KR" dirty="0" err="1" smtClean="0">
                <a:solidFill>
                  <a:srgbClr val="FF0000"/>
                </a:solidFill>
              </a:rPr>
              <a:t>readinessProbe</a:t>
            </a:r>
            <a:r>
              <a:rPr lang="de-DE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httpGet</a:t>
            </a:r>
            <a:r>
              <a:rPr lang="mr-IN" altLang="ko-KR" dirty="0" smtClean="0">
                <a:solidFill>
                  <a:srgbClr val="FF0000"/>
                </a:solidFill>
              </a:rPr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path</a:t>
            </a:r>
            <a:r>
              <a:rPr lang="mr-IN" altLang="ko-KR" dirty="0" smtClean="0">
                <a:solidFill>
                  <a:srgbClr val="FF0000"/>
                </a:solidFill>
              </a:rPr>
              <a:t>: /v1/</a:t>
            </a:r>
            <a:r>
              <a:rPr lang="mr-IN" altLang="ko-KR" dirty="0" err="1" smtClean="0">
                <a:solidFill>
                  <a:srgbClr val="FF0000"/>
                </a:solidFill>
              </a:rPr>
              <a:t>promotions</a:t>
            </a:r>
            <a:endParaRPr lang="mr-IN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port</a:t>
            </a:r>
            <a:r>
              <a:rPr lang="mr-IN" altLang="ko-KR" dirty="0" smtClean="0">
                <a:solidFill>
                  <a:srgbClr val="FF0000"/>
                </a:solidFill>
              </a:rPr>
              <a:t>: 8090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    </a:t>
            </a:r>
            <a:r>
              <a:rPr lang="mr-IN" altLang="ko-KR" dirty="0" err="1" smtClean="0">
                <a:solidFill>
                  <a:srgbClr val="FF0000"/>
                </a:solidFill>
              </a:rPr>
              <a:t>periodSeconds</a:t>
            </a:r>
            <a:r>
              <a:rPr lang="mr-IN" altLang="ko-KR" dirty="0" smtClean="0">
                <a:solidFill>
                  <a:srgbClr val="FF0000"/>
                </a:solidFill>
              </a:rPr>
              <a:t>: 10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"1Gi"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"1" </a:t>
            </a:r>
          </a:p>
          <a:p>
            <a:pPr algn="l">
              <a:lnSpc>
                <a:spcPts val="50"/>
              </a:lnSpc>
            </a:pPr>
            <a:endParaRPr lang="pl-PL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260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1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2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r>
              <a:rPr kumimoji="1" lang="en-US" altLang="ko-KR" sz="1600" dirty="0" smtClean="0"/>
              <a:t> (awesome-media-backend </a:t>
            </a:r>
            <a:r>
              <a:rPr kumimoji="1" lang="ko-KR" altLang="en-US" sz="1600" dirty="0" smtClean="0"/>
              <a:t>서비스 호출을 통해서도 확인 가능</a:t>
            </a:r>
            <a:r>
              <a:rPr kumimoji="1" lang="en-US" altLang="ko-KR" sz="1600" dirty="0" smtClean="0"/>
              <a:t>!)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/awesome-media-backend:2.0 </a:t>
            </a:r>
            <a:endParaRPr lang="en-US" altLang="ko-KR" sz="1400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14041" y="2955005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get pod -w</a:t>
            </a:r>
            <a:endParaRPr lang="en-US" altLang="ko-KR" sz="1400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49113" y="197428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1. Rolling Update + Readiness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03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</a:t>
            </a:r>
            <a:r>
              <a:rPr lang="de-DE" altLang="ko-KR" dirty="0"/>
              <a:t>http://</a:t>
            </a:r>
            <a:r>
              <a:rPr lang="de-DE" altLang="ko-KR" dirty="0" smtClean="0"/>
              <a:t>169.56.166.252:31848</a:t>
            </a:r>
            <a:r>
              <a:rPr lang="en-US" altLang="ko-KR" dirty="0" smtClean="0"/>
              <a:t>; </a:t>
            </a:r>
            <a:r>
              <a:rPr lang="en-US" altLang="ko-KR" dirty="0"/>
              <a:t>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04462" y="2979986"/>
            <a:ext cx="2916488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 </a:t>
            </a:r>
          </a:p>
          <a:p>
            <a:pPr algn="ctr">
              <a:lnSpc>
                <a:spcPts val="2800"/>
              </a:lnSpc>
            </a:pP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+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Readiness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무중단 배포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4591922"/>
          </a:xfrm>
        </p:spPr>
        <p:txBody>
          <a:bodyPr/>
          <a:lstStyle/>
          <a:p>
            <a:pPr algn="l"/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apiVersion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extensions/v1beta1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kind: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Ingress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metadata: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name: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awesome-media-backend-ingress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annotations: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ingress.bluemix.net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/rewrite-path: </a:t>
            </a:r>
            <a:r>
              <a:rPr lang="en-US" altLang="ko-KR" dirty="0" err="1" smtClean="0">
                <a:solidFill>
                  <a:srgbClr val="000000"/>
                </a:solidFill>
                <a:latin typeface="Monaco" charset="0"/>
              </a:rPr>
              <a:t>serviceName</a:t>
            </a:r>
            <a:r>
              <a:rPr lang="en-US" altLang="ko-KR" dirty="0" smtClean="0">
                <a:solidFill>
                  <a:srgbClr val="000000"/>
                </a:solidFill>
                <a:latin typeface="Monaco" charset="0"/>
              </a:rPr>
              <a:t>=awesome-media-backend-service 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rewrite=/;</a:t>
            </a:r>
          </a:p>
          <a:p>
            <a:pPr algn="l"/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spec: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rules: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- host: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Monaco" charset="0"/>
              </a:rPr>
              <a:t>myshost.zcp-dtlabs.jp-tok.containers.mybluemix.net</a:t>
            </a:r>
            <a:endParaRPr lang="en-US" altLang="ko-KR" dirty="0">
              <a:solidFill>
                <a:srgbClr val="000000"/>
              </a:solidFill>
              <a:latin typeface="Monaco" charset="0"/>
            </a:endParaRP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http: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paths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</a:t>
            </a:r>
          </a:p>
          <a:p>
            <a:pPr algn="l"/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- </a:t>
            </a:r>
            <a:r>
              <a:rPr lang="de-DE" altLang="ko-KR" dirty="0" err="1">
                <a:solidFill>
                  <a:srgbClr val="00C832"/>
                </a:solidFill>
                <a:latin typeface="Monaco" charset="0"/>
              </a:rPr>
              <a:t>path</a:t>
            </a:r>
            <a:r>
              <a:rPr lang="de-DE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de-DE" altLang="ko-KR" dirty="0">
                <a:solidFill>
                  <a:srgbClr val="000000"/>
                </a:solidFill>
                <a:latin typeface="Monaco" charset="0"/>
              </a:rPr>
              <a:t> /backend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backend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en-US" altLang="ko-KR" dirty="0" err="1">
                <a:solidFill>
                  <a:srgbClr val="00C832"/>
                </a:solidFill>
                <a:latin typeface="Monaco" charset="0"/>
              </a:rPr>
              <a:t>serviceName</a:t>
            </a:r>
            <a:r>
              <a:rPr lang="en-US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Monaco" charset="0"/>
              </a:rPr>
              <a:t> awesome-media-backend-service</a:t>
            </a:r>
          </a:p>
          <a:p>
            <a:pPr algn="l"/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         </a:t>
            </a:r>
            <a:r>
              <a:rPr lang="mr-IN" altLang="ko-KR" dirty="0" err="1">
                <a:solidFill>
                  <a:srgbClr val="00C832"/>
                </a:solidFill>
                <a:latin typeface="Monaco" charset="0"/>
              </a:rPr>
              <a:t>servicePort</a:t>
            </a:r>
            <a:r>
              <a:rPr lang="mr-IN" altLang="ko-KR" dirty="0">
                <a:solidFill>
                  <a:srgbClr val="00C832"/>
                </a:solidFill>
                <a:latin typeface="Monaco" charset="0"/>
              </a:rPr>
              <a:t>:</a:t>
            </a:r>
            <a:r>
              <a:rPr lang="mr-IN" altLang="ko-KR" dirty="0">
                <a:solidFill>
                  <a:srgbClr val="000000"/>
                </a:solidFill>
                <a:latin typeface="Monaco" charset="0"/>
              </a:rPr>
              <a:t> 8090</a:t>
            </a:r>
            <a:endParaRPr lang="pl-PL" altLang="ko-KR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605935" y="4611288"/>
            <a:ext cx="530136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annotation : Ingress</a:t>
            </a:r>
            <a:r>
              <a:rPr lang="ko-KR" altLang="en-US" sz="1050" dirty="0"/>
              <a:t>의 기본 경로를 </a:t>
            </a:r>
            <a:r>
              <a:rPr lang="en-US" altLang="ko-KR" sz="1050" dirty="0"/>
              <a:t>/ </a:t>
            </a:r>
            <a:r>
              <a:rPr lang="ko-KR" altLang="en-US" sz="1050" dirty="0"/>
              <a:t>로 주지 않으면 자동으로 </a:t>
            </a:r>
            <a:r>
              <a:rPr lang="en-US" altLang="ko-KR" sz="1050" dirty="0"/>
              <a:t>path</a:t>
            </a:r>
            <a:r>
              <a:rPr lang="ko-KR" altLang="en-US" sz="1050" dirty="0"/>
              <a:t>를 구성하므로 원하는 경로로 지정하기 위해서 </a:t>
            </a:r>
            <a:r>
              <a:rPr lang="en-US" altLang="ko-KR" sz="1050" dirty="0"/>
              <a:t>annotation</a:t>
            </a:r>
            <a:r>
              <a:rPr lang="ko-KR" altLang="en-US" sz="1050" dirty="0"/>
              <a:t>을 </a:t>
            </a:r>
            <a:r>
              <a:rPr lang="en-US" altLang="ko-KR" sz="1050" dirty="0"/>
              <a:t>/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구성해야함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host : host</a:t>
            </a:r>
            <a:r>
              <a:rPr lang="ko-KR" altLang="en-US" sz="1050" dirty="0"/>
              <a:t>를 지정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 </a:t>
            </a:r>
            <a:r>
              <a:rPr lang="ko-KR" altLang="en-US" sz="1050" dirty="0"/>
              <a:t>다음으로 붙을</a:t>
            </a:r>
            <a:r>
              <a:rPr lang="en-US" altLang="ko-KR" sz="1050" dirty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명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</a:t>
            </a:r>
            <a:r>
              <a:rPr lang="ko-KR" altLang="en-US" sz="1050" dirty="0"/>
              <a:t>접속할 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backend.serviceName</a:t>
            </a:r>
            <a:r>
              <a:rPr lang="en-US" altLang="ko-KR" sz="1050" dirty="0"/>
              <a:t> : awesome-media-backend-service</a:t>
            </a:r>
            <a:r>
              <a:rPr lang="ko-KR" altLang="en-US" sz="1050" dirty="0"/>
              <a:t>의 명칭</a:t>
            </a:r>
            <a:r>
              <a:rPr lang="en-US" altLang="ko-KR" sz="1050" dirty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err="1"/>
              <a:t>backend.servicePort</a:t>
            </a:r>
            <a:r>
              <a:rPr lang="en-US" altLang="ko-KR" sz="1050" dirty="0"/>
              <a:t> : awesome-media </a:t>
            </a:r>
            <a:r>
              <a:rPr lang="ko-KR" altLang="en-US" sz="1050" dirty="0"/>
              <a:t>서비스의 </a:t>
            </a:r>
            <a:r>
              <a:rPr lang="en-US" altLang="ko-KR" sz="1050" dirty="0" smtClean="0"/>
              <a:t>port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/>
              <a:t>path : host</a:t>
            </a:r>
            <a:r>
              <a:rPr lang="ko-KR" altLang="en-US" sz="1050" dirty="0"/>
              <a:t> 다음으로 붙을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  <a:p>
            <a:pPr marL="171450" indent="-171450">
              <a:buFont typeface="Arial" charset="0"/>
              <a:buChar char="•"/>
            </a:pPr>
            <a:endParaRPr lang="en-US" altLang="ko-KR" sz="1050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8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656775"/>
            <a:ext cx="23515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ZCP(Kubernetes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에서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DB 사용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0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8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239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v1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name: awesome-media-</a:t>
            </a:r>
            <a:r>
              <a:rPr lang="en-US" altLang="ko-KR" dirty="0" err="1"/>
              <a:t>db</a:t>
            </a:r>
            <a:endParaRPr lang="en-US" altLang="ko-KR" dirty="0"/>
          </a:p>
          <a:p>
            <a:pPr algn="l">
              <a:lnSpc>
                <a:spcPts val="7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- </a:t>
            </a:r>
            <a:r>
              <a:rPr lang="mr-IN" altLang="ko-KR" dirty="0" err="1"/>
              <a:t>name</a:t>
            </a:r>
            <a:r>
              <a:rPr lang="mr-IN" altLang="ko-KR" dirty="0"/>
              <a:t>: "</a:t>
            </a:r>
            <a:r>
              <a:rPr lang="mr-IN" altLang="ko-KR" dirty="0" err="1"/>
              <a:t>tcp</a:t>
            </a:r>
            <a:r>
              <a:rPr lang="mr-IN" altLang="ko-KR" dirty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targetPort</a:t>
            </a:r>
            <a:r>
              <a:rPr lang="mr-IN" altLang="ko-KR" dirty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dirty="0"/>
              <a:t>    app: awesome-media-</a:t>
            </a:r>
            <a:r>
              <a:rPr lang="en-US" altLang="ko-KR" dirty="0" err="1"/>
              <a:t>db</a:t>
            </a:r>
            <a:endParaRPr lang="en-US" altLang="ko-KR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7882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057895" cy="5235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51103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1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50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dtlabs</a:t>
            </a:r>
            <a:r>
              <a:rPr lang="en-US" altLang="ko-KR" sz="1100" dirty="0" smtClean="0">
                <a:solidFill>
                  <a:srgbClr val="FF0000"/>
                </a:solidFill>
              </a:rPr>
              <a:t>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678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7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162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5. ZCP</a:t>
            </a:r>
            <a:r>
              <a:rPr lang="ko-KR" altLang="en-US" dirty="0" smtClean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 사용하기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45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ZCP(Kubernetes)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19354</TotalTime>
  <Words>5889</Words>
  <Application>Microsoft Macintosh PowerPoint</Application>
  <PresentationFormat>와이드스크린</PresentationFormat>
  <Paragraphs>1745</Paragraphs>
  <Slides>70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Monaco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413</cp:revision>
  <cp:lastPrinted>2018-11-07T08:22:55Z</cp:lastPrinted>
  <dcterms:created xsi:type="dcterms:W3CDTF">2018-03-05T04:44:33Z</dcterms:created>
  <dcterms:modified xsi:type="dcterms:W3CDTF">2018-11-26T06:06:31Z</dcterms:modified>
</cp:coreProperties>
</file>